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Pretendard Variable Black" panose="02000003000000020004" pitchFamily="2" charset="-127"/>
      <p:bold r:id="rId18"/>
    </p:embeddedFont>
    <p:embeddedFont>
      <p:font typeface="Pretendard Variable SemiBold" panose="02000003000000020004" pitchFamily="2" charset="-127"/>
      <p:bold r:id="rId19"/>
    </p:embeddedFont>
    <p:embeddedFont>
      <p:font typeface="둥근모꼴" panose="020B0500000000000000" pitchFamily="50" charset="-127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4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gif>
</file>

<file path=ppt/media/image4.gif>
</file>

<file path=ppt/media/image5.png>
</file>

<file path=ppt/media/image6.gif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E4759-7493-F68D-F7EB-07901A28AD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B7BE92-5663-6004-F003-00E3E3D0C7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CD48BA-8505-A2A1-043D-901F0ECED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6D2F-5155-41DA-A290-4F87B03B4E65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3FED6-4C97-BFED-9027-535F44DAE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836E7B-26F1-F29E-7147-7904FEB39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2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71777-9E2C-231E-94C4-777BB75BF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99C4AB-BD8C-4E0B-A854-CC3FDF2742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987ADF-3F6E-689E-771D-71FBF9AF4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6D2F-5155-41DA-A290-4F87B03B4E65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6CC11-19F8-E5F7-FBEA-75A3A2EA8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F6CA6-6059-64F7-9702-4D336DB33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40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25C6C5-3BD1-A958-6DCA-F4B5D68F89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8F096D-6880-5E7A-F324-7391559678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5F3FC-042B-06B6-A938-DFB57FC47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6D2F-5155-41DA-A290-4F87B03B4E65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6CFBF4-34D2-892F-0239-EC8AC93D0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CF93DF-AA06-83BB-9204-62B909BAE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338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7A2F4-35A9-74DA-63FD-08EB693D4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E43E9-4584-AA29-9D5A-FCEB489DA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69E91-6D91-CC00-8413-B454D9533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6D2F-5155-41DA-A290-4F87B03B4E65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28D272-1F23-5B72-6D54-5196FB951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9B996-59A4-8D59-F29B-63CA9F810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98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7F383-5E25-81C8-A53F-E8D181D82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450F3D-55B6-DBEC-2C4D-1E5C3B4D5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83A301-5967-4BC1-BC18-24A3A1641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6D2F-5155-41DA-A290-4F87B03B4E65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1516BF-69E2-D07F-FC33-F52A730DC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E1B36-A682-18CB-A823-46127F12B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305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4CE1C-5EF8-7565-B913-E33065DB3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81906-7E20-288E-E6E6-613B760D39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2D9134-6534-0A61-555E-08ED388765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8A3BD6-B686-5887-9961-CBEDEAA91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6D2F-5155-41DA-A290-4F87B03B4E65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6432DE-419F-BB2C-7B95-D8F9A0F7E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FA8ACD-2150-33B1-C7EF-E649498D6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939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95039-18CC-1D0D-858D-7ACD5E528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FE215-F2FF-B947-0B9C-220EEBA659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AC498F-7103-7600-1C12-ECCE205BB5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53A567-9522-37DA-1D88-2357D3926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A0F9A7-A2B5-95D2-2DB9-7F86B75694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9BDF02-C3DD-AC47-1C51-45596EED8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6D2F-5155-41DA-A290-4F87B03B4E65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E367B1-ED84-7B39-29AD-DC26F09D2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D36A04-7100-F75F-1E1A-77A98BA9E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847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95CB-0545-076B-BB37-AA719E7F4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328FD9-DF15-F41C-8636-BC51AE0A3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6D2F-5155-41DA-A290-4F87B03B4E65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0315FA-8B67-0FF2-995F-22509E653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AEBE1F-1196-7AE5-D2B6-D7D9BA6CA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962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9EAED1-D81E-8C3E-27A8-F8EB91D77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6D2F-5155-41DA-A290-4F87B03B4E65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FFF3EB-3C27-63AE-377D-720C214FF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D25834-EC22-C2BB-BB5F-279473A23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793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23B41-E833-C916-CCDA-85C283F30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7C648-3B79-4D7A-2C3F-5D8703AAA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699BF0-AD7F-A497-6B23-FC82E47226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14AA4D-0B82-1F9B-E3DF-A90EE81E0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6D2F-5155-41DA-A290-4F87B03B4E65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4D754F-2D38-81FE-2CAD-34994C604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037988-B3A5-3A9D-DA4D-29960FF2F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113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63A1F-4877-93EB-6666-4D9750FB6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A269D6-0981-E1F7-0558-9C2E20F59B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FE6251-A075-BEF5-C958-D73422A182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7FC64D-5A9B-8934-9F04-9830036C3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6D2F-5155-41DA-A290-4F87B03B4E65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1F943B-C35A-352A-4097-DC57C474A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AB1887-593B-AFA0-C99C-FF67252A8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198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66F21F-AF19-CB31-13E0-EDD427CA5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5407BD-77AC-F82F-CFC8-9225F9FCF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5690C3-FEE8-93D9-275E-3DE7A190E8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766D2F-5155-41DA-A290-4F87B03B4E65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304F09-BC1A-083A-C2A7-D338634D50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A1827-8C23-3F87-6CEE-6D8B2B5DD3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875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Slide Background">
            <a:extLst>
              <a:ext uri="{FF2B5EF4-FFF2-40B4-BE49-F238E27FC236}">
                <a16:creationId xmlns:a16="http://schemas.microsoft.com/office/drawing/2014/main" id="{7B1AB9FE-36F5-4FD1-9850-DB5C5AD48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6CA863-F381-0B08-62A6-44BDD73646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54"/>
          <a:stretch/>
        </p:blipFill>
        <p:spPr>
          <a:xfrm>
            <a:off x="20" y="10"/>
            <a:ext cx="12191979" cy="5486390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2"/>
            <a:ext cx="12192000" cy="1371598"/>
          </a:xfrm>
          <a:prstGeom prst="rect">
            <a:avLst/>
          </a:prstGeom>
          <a:ln>
            <a:noFill/>
          </a:ln>
          <a:effectLst>
            <a:outerShdw blurRad="254000" dist="114300" dir="20340000" sx="89000" sy="89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D6552D-1730-87D8-BF01-A753079A5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9556" y="5551318"/>
            <a:ext cx="7015499" cy="852260"/>
          </a:xfrm>
        </p:spPr>
        <p:txBody>
          <a:bodyPr anchor="ctr">
            <a:normAutofit/>
          </a:bodyPr>
          <a:lstStyle/>
          <a:p>
            <a:pPr algn="l"/>
            <a:r>
              <a:rPr lang="en-US" sz="3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Project-Rogue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735BD3-4276-E87F-D464-FB5E1208D2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87643" y="6403579"/>
            <a:ext cx="4114801" cy="389504"/>
          </a:xfrm>
        </p:spPr>
        <p:txBody>
          <a:bodyPr anchor="ctr">
            <a:normAutofit/>
          </a:bodyPr>
          <a:lstStyle/>
          <a:p>
            <a:pPr algn="r"/>
            <a:r>
              <a:rPr lang="ko-KR" altLang="en-US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게임공학과 </a:t>
            </a:r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2022180003 </a:t>
            </a:r>
            <a:r>
              <a:rPr lang="ko-KR" altLang="en-US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김도엽</a:t>
            </a:r>
            <a:endParaRPr lang="en-US" sz="14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D2DC1B-2E9B-7F61-E600-4EFC089619BF}"/>
              </a:ext>
            </a:extLst>
          </p:cNvPr>
          <p:cNvSpPr txBox="1"/>
          <p:nvPr/>
        </p:nvSpPr>
        <p:spPr>
          <a:xfrm>
            <a:off x="589556" y="6259777"/>
            <a:ext cx="3266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프로젝트 중간 발표</a:t>
            </a:r>
            <a:endParaRPr lang="en-US" sz="16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7772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0EBA5C-8320-7329-CC45-A46C925A33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70340"/>
          <a:stretch/>
        </p:blipFill>
        <p:spPr>
          <a:xfrm>
            <a:off x="21" y="0"/>
            <a:ext cx="12191979" cy="20431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E0CD1D-414B-C9B3-BCE3-39639D033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/>
                <a:latin typeface="Pretendard Variable Black" panose="02000003000000020004" pitchFamily="2" charset="-127"/>
                <a:ea typeface="Pretendard Variable Black" panose="02000003000000020004" pitchFamily="2" charset="-127"/>
                <a:cs typeface="Pretendard Variable Black" panose="02000003000000020004" pitchFamily="2" charset="-127"/>
              </a:rPr>
              <a:t>개요</a:t>
            </a:r>
            <a:endParaRPr lang="en-US" b="1" dirty="0">
              <a:effectLst/>
              <a:latin typeface="Pretendard Variable Black" panose="02000003000000020004" pitchFamily="2" charset="-127"/>
              <a:ea typeface="Pretendard Variable Black" panose="02000003000000020004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D2A64-47C1-77E1-6329-6C7E504A0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714" y="2292351"/>
            <a:ext cx="10515600" cy="420052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ko-KR" altLang="en-US" sz="2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 구현 내용</a:t>
            </a:r>
            <a:endParaRPr lang="en-US" altLang="ko-KR" sz="24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Pico2d </a:t>
            </a:r>
            <a:r>
              <a:rPr lang="ko-KR" altLang="en-US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프레임워크</a:t>
            </a:r>
            <a:endParaRPr lang="en-US" altLang="ko-KR" sz="20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타일맵 시스템</a:t>
            </a:r>
            <a:endParaRPr lang="en-US" altLang="ko-KR" sz="20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플레이어 이동 </a:t>
            </a:r>
            <a:r>
              <a:rPr lang="en-US" altLang="ko-KR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· </a:t>
            </a:r>
            <a:r>
              <a:rPr lang="ko-KR" altLang="en-US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애니메이션</a:t>
            </a:r>
            <a:endParaRPr lang="en-US" altLang="ko-KR" sz="20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월드 맵 절차적 생성 알고리즘</a:t>
            </a:r>
            <a:endParaRPr lang="en-US" altLang="ko-KR" sz="20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FE4D4B-5DD8-0131-1107-6F66F661A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6397" y="2478531"/>
            <a:ext cx="6062889" cy="33704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D3BCF2C-E4BE-6D01-6A3D-CCE86D494ED8}"/>
              </a:ext>
            </a:extLst>
          </p:cNvPr>
          <p:cNvSpPr txBox="1"/>
          <p:nvPr/>
        </p:nvSpPr>
        <p:spPr>
          <a:xfrm>
            <a:off x="5276398" y="6284414"/>
            <a:ext cx="6091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〈 </a:t>
            </a:r>
            <a:r>
              <a:rPr lang="en-US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Project-Rogue </a:t>
            </a:r>
            <a:r>
              <a:rPr lang="ko-KR" altLang="en-US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커밋 통계 </a:t>
            </a:r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(2023. 10. 17 ~)</a:t>
            </a:r>
            <a:r>
              <a:rPr lang="ko-KR" altLang="en-US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 </a:t>
            </a:r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〉</a:t>
            </a:r>
            <a:endParaRPr lang="en-US" sz="14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4627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0EBA5C-8320-7329-CC45-A46C925A33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70340"/>
          <a:stretch/>
        </p:blipFill>
        <p:spPr>
          <a:xfrm>
            <a:off x="21" y="0"/>
            <a:ext cx="12191979" cy="20431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E0CD1D-414B-C9B3-BCE3-39639D033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</p:spPr>
        <p:txBody>
          <a:bodyPr/>
          <a:lstStyle/>
          <a:p>
            <a:r>
              <a:rPr lang="en-US" b="1" dirty="0">
                <a:effectLst/>
                <a:latin typeface="Pretendard Variable Black" panose="02000003000000020004" pitchFamily="2" charset="-127"/>
                <a:ea typeface="Pretendard Variable Black" panose="02000003000000020004" pitchFamily="2" charset="-127"/>
                <a:cs typeface="Pretendard Variable Black" panose="02000003000000020004" pitchFamily="2" charset="-127"/>
              </a:rPr>
              <a:t>Pico2d </a:t>
            </a:r>
            <a:r>
              <a:rPr lang="ko-KR" altLang="en-US" b="1" dirty="0">
                <a:effectLst/>
                <a:latin typeface="Pretendard Variable Black" panose="02000003000000020004" pitchFamily="2" charset="-127"/>
                <a:ea typeface="Pretendard Variable Black" panose="02000003000000020004" pitchFamily="2" charset="-127"/>
                <a:cs typeface="Pretendard Variable Black" panose="02000003000000020004" pitchFamily="2" charset="-127"/>
              </a:rPr>
              <a:t>프레임워크 </a:t>
            </a:r>
            <a:r>
              <a:rPr lang="en-US" altLang="ko-KR" b="1" dirty="0">
                <a:effectLst/>
                <a:latin typeface="Pretendard Variable Black" panose="02000003000000020004" pitchFamily="2" charset="-127"/>
                <a:ea typeface="Pretendard Variable Black" panose="02000003000000020004" pitchFamily="2" charset="-127"/>
                <a:cs typeface="Pretendard Variable Black" panose="02000003000000020004" pitchFamily="2" charset="-127"/>
              </a:rPr>
              <a:t>- </a:t>
            </a:r>
            <a:r>
              <a:rPr lang="en-US" altLang="ko-KR" b="1" dirty="0" err="1">
                <a:effectLst/>
                <a:latin typeface="Pretendard Variable Black" panose="02000003000000020004" pitchFamily="2" charset="-127"/>
                <a:ea typeface="Pretendard Variable Black" panose="02000003000000020004" pitchFamily="2" charset="-127"/>
                <a:cs typeface="Pretendard Variable Black" panose="02000003000000020004" pitchFamily="2" charset="-127"/>
              </a:rPr>
              <a:t>Picowork</a:t>
            </a:r>
            <a:endParaRPr lang="en-US" b="1" dirty="0">
              <a:effectLst/>
              <a:latin typeface="Pretendard Variable Black" panose="02000003000000020004" pitchFamily="2" charset="-127"/>
              <a:ea typeface="Pretendard Variable Black" panose="02000003000000020004" pitchFamily="2" charset="-127"/>
              <a:cs typeface="Pretendard Variable Black" panose="02000003000000020004" pitchFamily="2" charset="-127"/>
            </a:endParaRPr>
          </a:p>
        </p:txBody>
      </p:sp>
      <p:pic>
        <p:nvPicPr>
          <p:cNvPr id="6" name="Picture 5" descr="A video game with a person standing on a platform&#10;&#10;Description automatically generated">
            <a:extLst>
              <a:ext uri="{FF2B5EF4-FFF2-40B4-BE49-F238E27FC236}">
                <a16:creationId xmlns:a16="http://schemas.microsoft.com/office/drawing/2014/main" id="{78445380-1428-C2D0-F5D5-202311D868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7814" y="2104824"/>
            <a:ext cx="4000500" cy="3333750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43707FAE-7F27-DBC7-D929-66244B34DD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0088665"/>
              </p:ext>
            </p:extLst>
          </p:nvPr>
        </p:nvGraphicFramePr>
        <p:xfrm>
          <a:off x="838200" y="2508251"/>
          <a:ext cx="5667375" cy="38973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2581">
                  <a:extLst>
                    <a:ext uri="{9D8B030D-6E8A-4147-A177-3AD203B41FA5}">
                      <a16:colId xmlns:a16="http://schemas.microsoft.com/office/drawing/2014/main" val="723064625"/>
                    </a:ext>
                  </a:extLst>
                </a:gridCol>
                <a:gridCol w="3994794">
                  <a:extLst>
                    <a:ext uri="{9D8B030D-6E8A-4147-A177-3AD203B41FA5}">
                      <a16:colId xmlns:a16="http://schemas.microsoft.com/office/drawing/2014/main" val="274182832"/>
                    </a:ext>
                  </a:extLst>
                </a:gridCol>
              </a:tblGrid>
              <a:tr h="48716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>
                          <a:latin typeface="Pretendard Variable Black" panose="02000003000000020004" pitchFamily="2" charset="-127"/>
                          <a:ea typeface="Pretendard Variable Black" panose="02000003000000020004" pitchFamily="2" charset="-127"/>
                          <a:cs typeface="Pretendard Variable Black" panose="02000003000000020004" pitchFamily="2" charset="-127"/>
                        </a:rPr>
                        <a:t>스크립트명</a:t>
                      </a:r>
                      <a:endParaRPr lang="en-US" sz="1600" dirty="0">
                        <a:latin typeface="Pretendard Variable Black" panose="02000003000000020004" pitchFamily="2" charset="-127"/>
                        <a:ea typeface="Pretendard Variable Black" panose="02000003000000020004" pitchFamily="2" charset="-127"/>
                        <a:cs typeface="Pretendard Variable Black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>
                          <a:latin typeface="Pretendard Variable Black" panose="02000003000000020004" pitchFamily="2" charset="-127"/>
                          <a:ea typeface="Pretendard Variable Black" panose="02000003000000020004" pitchFamily="2" charset="-127"/>
                          <a:cs typeface="Pretendard Variable Black" panose="02000003000000020004" pitchFamily="2" charset="-127"/>
                        </a:rPr>
                        <a:t>기능</a:t>
                      </a:r>
                      <a:endParaRPr lang="en-US" sz="1600" dirty="0">
                        <a:latin typeface="Pretendard Variable Black" panose="02000003000000020004" pitchFamily="2" charset="-127"/>
                        <a:ea typeface="Pretendard Variable Black" panose="02000003000000020004" pitchFamily="2" charset="-127"/>
                        <a:cs typeface="Pretendard Variable Black" panose="020000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222666"/>
                  </a:ext>
                </a:extLst>
              </a:tr>
              <a:tr h="487164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Picowork.py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프레임워크의 중추</a:t>
                      </a:r>
                      <a:r>
                        <a:rPr lang="en-US" altLang="ko-KR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초기화 및 이벤트 핸들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5914007"/>
                  </a:ext>
                </a:extLst>
              </a:tr>
              <a:tr h="487164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PObject.py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위치</a:t>
                      </a:r>
                      <a:r>
                        <a:rPr lang="en-US" altLang="ko-KR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회전</a:t>
                      </a:r>
                      <a:r>
                        <a:rPr lang="en-US" altLang="ko-KR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크기를 가지는 객체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4544331"/>
                  </a:ext>
                </a:extLst>
              </a:tr>
              <a:tr h="487164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PSprite.py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Image.Draw</a:t>
                      </a:r>
                      <a:r>
                        <a:rPr 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() </a:t>
                      </a: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로 그려야 할 </a:t>
                      </a:r>
                      <a:r>
                        <a:rPr lang="en-US" altLang="ko-KR" sz="1600" dirty="0" err="1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PObject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3815236"/>
                  </a:ext>
                </a:extLst>
              </a:tr>
              <a:tr h="487164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PCamera.py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카메라 이동</a:t>
                      </a:r>
                      <a:r>
                        <a:rPr lang="en-US" altLang="ko-KR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회전</a:t>
                      </a:r>
                      <a:r>
                        <a:rPr lang="en-US" altLang="ko-KR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신축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7009665"/>
                  </a:ext>
                </a:extLst>
              </a:tr>
              <a:tr h="487164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PResource.py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일괄적인 이미지 관리</a:t>
                      </a:r>
                      <a:r>
                        <a:rPr lang="en-US" altLang="ko-KR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불러오기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5062323"/>
                  </a:ext>
                </a:extLst>
              </a:tr>
              <a:tr h="487164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PInput.py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키보드 및 마우스 입력 이벤트 관리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7682327"/>
                  </a:ext>
                </a:extLst>
              </a:tr>
              <a:tr h="487164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PUtil.py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프레임워크 구동에 필요한 함수</a:t>
                      </a:r>
                      <a:r>
                        <a:rPr lang="en-US" altLang="ko-KR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객체 선언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6465383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D8B8711-B141-182F-5BE1-CC871EE0F47F}"/>
              </a:ext>
            </a:extLst>
          </p:cNvPr>
          <p:cNvSpPr txBox="1"/>
          <p:nvPr/>
        </p:nvSpPr>
        <p:spPr>
          <a:xfrm>
            <a:off x="7367814" y="5556842"/>
            <a:ext cx="4000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〈 PCamera.py </a:t>
            </a:r>
            <a:r>
              <a:rPr lang="ko-KR" altLang="en-US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로 구현한 카메라 흔들림 </a:t>
            </a:r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〉</a:t>
            </a:r>
            <a:endParaRPr lang="en-US" sz="14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82E16A53-E6D4-AFFE-4CC6-63EAEC74455E}"/>
              </a:ext>
            </a:extLst>
          </p:cNvPr>
          <p:cNvSpPr/>
          <p:nvPr/>
        </p:nvSpPr>
        <p:spPr>
          <a:xfrm>
            <a:off x="4824187" y="4619625"/>
            <a:ext cx="2455407" cy="17621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404057EB-4F9B-501D-626D-2D70BCCB3B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8118" y="5982887"/>
            <a:ext cx="4890787" cy="32000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4AA887BC-1A05-1B58-F11B-D8FE08A52663}"/>
              </a:ext>
            </a:extLst>
          </p:cNvPr>
          <p:cNvSpPr txBox="1"/>
          <p:nvPr/>
        </p:nvSpPr>
        <p:spPr>
          <a:xfrm>
            <a:off x="6772275" y="6470014"/>
            <a:ext cx="5162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〈 PResource.py </a:t>
            </a:r>
            <a:r>
              <a:rPr lang="ko-KR" altLang="en-US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에서 </a:t>
            </a:r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Coroutine </a:t>
            </a:r>
            <a:r>
              <a:rPr lang="ko-KR" altLang="en-US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으로 구현한 이미지 사전 불러오기 </a:t>
            </a:r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〉</a:t>
            </a:r>
            <a:endParaRPr lang="en-US" sz="14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32" name="Arrow: Bent 31">
            <a:extLst>
              <a:ext uri="{FF2B5EF4-FFF2-40B4-BE49-F238E27FC236}">
                <a16:creationId xmlns:a16="http://schemas.microsoft.com/office/drawing/2014/main" id="{1E067405-CBDC-2535-2062-F7BA854BD246}"/>
              </a:ext>
            </a:extLst>
          </p:cNvPr>
          <p:cNvSpPr/>
          <p:nvPr/>
        </p:nvSpPr>
        <p:spPr>
          <a:xfrm rot="5400000">
            <a:off x="5873552" y="4556322"/>
            <a:ext cx="730644" cy="1905000"/>
          </a:xfrm>
          <a:prstGeom prst="bentArrow">
            <a:avLst>
              <a:gd name="adj1" fmla="val 11621"/>
              <a:gd name="adj2" fmla="val 12815"/>
              <a:gd name="adj3" fmla="val 15965"/>
              <a:gd name="adj4" fmla="val 4092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3493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0EBA5C-8320-7329-CC45-A46C925A33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70340"/>
          <a:stretch/>
        </p:blipFill>
        <p:spPr>
          <a:xfrm>
            <a:off x="21" y="0"/>
            <a:ext cx="12191979" cy="20431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E0CD1D-414B-C9B3-BCE3-39639D033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/>
                <a:latin typeface="Pretendard Variable Black" panose="02000003000000020004" pitchFamily="2" charset="-127"/>
                <a:ea typeface="Pretendard Variable Black" panose="02000003000000020004" pitchFamily="2" charset="-127"/>
                <a:cs typeface="Pretendard Variable Black" panose="02000003000000020004" pitchFamily="2" charset="-127"/>
              </a:rPr>
              <a:t>타일맵 시스템</a:t>
            </a:r>
            <a:endParaRPr lang="en-US" b="1" dirty="0">
              <a:effectLst/>
              <a:latin typeface="Pretendard Variable Black" panose="02000003000000020004" pitchFamily="2" charset="-127"/>
              <a:ea typeface="Pretendard Variable Black" panose="02000003000000020004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D2A64-47C1-77E1-6329-6C7E504A0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714" y="2292351"/>
            <a:ext cx="10515600" cy="420052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PTilemapObject.py</a:t>
            </a:r>
          </a:p>
          <a:p>
            <a:pPr lvl="1">
              <a:lnSpc>
                <a:spcPct val="150000"/>
              </a:lnSpc>
            </a:pPr>
            <a:r>
              <a:rPr lang="ko-KR" altLang="en-US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너비와 높이 지정</a:t>
            </a:r>
            <a:endParaRPr lang="en-US" altLang="ko-KR" sz="20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카메라 영역의 타일만 렌더 </a:t>
            </a:r>
            <a:r>
              <a:rPr lang="en-US" altLang="ko-KR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(</a:t>
            </a:r>
            <a:r>
              <a:rPr lang="ko-KR" altLang="en-US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최적화</a:t>
            </a:r>
            <a:r>
              <a:rPr lang="en-US" altLang="ko-KR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 </a:t>
            </a:r>
            <a:r>
              <a:rPr lang="en-US" altLang="ko-KR" sz="2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Tilemap.py</a:t>
            </a:r>
          </a:p>
          <a:p>
            <a:pPr lvl="1">
              <a:lnSpc>
                <a:spcPct val="150000"/>
              </a:lnSpc>
            </a:pPr>
            <a:r>
              <a:rPr lang="en-US" altLang="ko-KR" sz="2000" dirty="0" err="1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PTilemapObject</a:t>
            </a:r>
            <a:r>
              <a:rPr lang="ko-KR" altLang="en-US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를 사용</a:t>
            </a:r>
            <a:endParaRPr lang="en-US" altLang="ko-KR" sz="20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인접한 타일에 따라 그려질 타일 지정</a:t>
            </a:r>
            <a:endParaRPr lang="en-US" altLang="ko-KR" sz="20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</p:txBody>
      </p:sp>
      <p:pic>
        <p:nvPicPr>
          <p:cNvPr id="6" name="Picture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F9C4229E-C6E8-6DE9-543F-330D424AD1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914" y="2783497"/>
            <a:ext cx="5486400" cy="32182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63A2A6-192D-6D52-5556-9F5A2290D930}"/>
              </a:ext>
            </a:extLst>
          </p:cNvPr>
          <p:cNvSpPr txBox="1"/>
          <p:nvPr/>
        </p:nvSpPr>
        <p:spPr>
          <a:xfrm>
            <a:off x="5881914" y="6249686"/>
            <a:ext cx="548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〈 PTilemapObject.py </a:t>
            </a:r>
            <a:r>
              <a:rPr lang="ko-KR" altLang="en-US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로 구현한 타일맵 생성 및 렌더링 </a:t>
            </a:r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〉</a:t>
            </a:r>
            <a:endParaRPr lang="en-US" sz="14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99748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0EBA5C-8320-7329-CC45-A46C925A33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70340"/>
          <a:stretch/>
        </p:blipFill>
        <p:spPr>
          <a:xfrm>
            <a:off x="21" y="0"/>
            <a:ext cx="12191979" cy="20431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E0CD1D-414B-C9B3-BCE3-39639D033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/>
                <a:latin typeface="Pretendard Variable Black" panose="02000003000000020004" pitchFamily="2" charset="-127"/>
                <a:ea typeface="Pretendard Variable Black" panose="02000003000000020004" pitchFamily="2" charset="-127"/>
                <a:cs typeface="Pretendard Variable Black" panose="02000003000000020004" pitchFamily="2" charset="-127"/>
              </a:rPr>
              <a:t>플레이어 이동 </a:t>
            </a:r>
            <a:r>
              <a:rPr lang="en-US" altLang="ko-KR" b="1" dirty="0">
                <a:effectLst/>
                <a:latin typeface="Pretendard Variable Black" panose="02000003000000020004" pitchFamily="2" charset="-127"/>
                <a:ea typeface="Pretendard Variable Black" panose="02000003000000020004" pitchFamily="2" charset="-127"/>
                <a:cs typeface="Pretendard Variable Black" panose="02000003000000020004" pitchFamily="2" charset="-127"/>
              </a:rPr>
              <a:t>· </a:t>
            </a:r>
            <a:r>
              <a:rPr lang="ko-KR" altLang="en-US" b="1" dirty="0">
                <a:effectLst/>
                <a:latin typeface="Pretendard Variable Black" panose="02000003000000020004" pitchFamily="2" charset="-127"/>
                <a:ea typeface="Pretendard Variable Black" panose="02000003000000020004" pitchFamily="2" charset="-127"/>
                <a:cs typeface="Pretendard Variable Black" panose="02000003000000020004" pitchFamily="2" charset="-127"/>
              </a:rPr>
              <a:t>애니메이션</a:t>
            </a:r>
            <a:endParaRPr lang="en-US" b="1" dirty="0">
              <a:effectLst/>
              <a:latin typeface="Pretendard Variable Black" panose="02000003000000020004" pitchFamily="2" charset="-127"/>
              <a:ea typeface="Pretendard Variable Black" panose="02000003000000020004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D2A64-47C1-77E1-6329-6C7E504A0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714" y="2292351"/>
            <a:ext cx="10515600" cy="420052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 </a:t>
            </a:r>
            <a:r>
              <a:rPr lang="en-US" altLang="ko-KR" sz="2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Player.py</a:t>
            </a:r>
          </a:p>
          <a:p>
            <a:pPr lvl="1">
              <a:lnSpc>
                <a:spcPct val="150000"/>
              </a:lnSpc>
            </a:pPr>
            <a:r>
              <a:rPr lang="ko-KR" altLang="en-US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플레이어 이동</a:t>
            </a:r>
            <a:endParaRPr lang="en-US" altLang="ko-KR" sz="20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타일맵과 상호작용 </a:t>
            </a:r>
            <a:r>
              <a:rPr lang="en-US" altLang="ko-KR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· </a:t>
            </a:r>
            <a:r>
              <a:rPr lang="ko-KR" altLang="en-US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충돌</a:t>
            </a:r>
            <a:endParaRPr lang="en-US" altLang="ko-KR" sz="20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플레이어 상태별</a:t>
            </a:r>
            <a:r>
              <a:rPr lang="en-US" altLang="ko-KR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(</a:t>
            </a:r>
            <a:r>
              <a:rPr lang="ko-KR" altLang="en-US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대기</a:t>
            </a:r>
            <a:r>
              <a:rPr lang="en-US" altLang="ko-KR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, </a:t>
            </a:r>
            <a:r>
              <a:rPr lang="ko-KR" altLang="en-US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이동</a:t>
            </a:r>
            <a:r>
              <a:rPr lang="en-US" altLang="ko-KR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, </a:t>
            </a:r>
            <a:r>
              <a:rPr lang="ko-KR" altLang="en-US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점프</a:t>
            </a:r>
            <a:r>
              <a:rPr lang="en-US" altLang="ko-KR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)</a:t>
            </a:r>
            <a:br>
              <a:rPr lang="en-US" altLang="ko-KR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</a:br>
            <a:r>
              <a:rPr lang="ko-KR" altLang="en-US" sz="20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애니메이션</a:t>
            </a:r>
            <a:endParaRPr lang="en-US" altLang="ko-KR" sz="20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  <a:p>
            <a:pPr lvl="1">
              <a:lnSpc>
                <a:spcPct val="150000"/>
              </a:lnSpc>
            </a:pPr>
            <a:endParaRPr lang="en-US" altLang="ko-KR" sz="16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</p:txBody>
      </p:sp>
      <p:pic>
        <p:nvPicPr>
          <p:cNvPr id="8" name="Picture 7" descr="A video game with a child standing in a field&#10;&#10;Description automatically generated">
            <a:extLst>
              <a:ext uri="{FF2B5EF4-FFF2-40B4-BE49-F238E27FC236}">
                <a16:creationId xmlns:a16="http://schemas.microsoft.com/office/drawing/2014/main" id="{6121712A-F902-D07E-DA1D-C0A6E9B7E0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3264" y="3273422"/>
            <a:ext cx="2800350" cy="22383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A295EA2-0B05-7ECC-B7FC-4F3C357C1E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2700" y="3392485"/>
            <a:ext cx="2000250" cy="2000250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61A8FD97-63F6-D31F-BEEB-5EE6997C92BD}"/>
              </a:ext>
            </a:extLst>
          </p:cNvPr>
          <p:cNvSpPr/>
          <p:nvPr/>
        </p:nvSpPr>
        <p:spPr>
          <a:xfrm>
            <a:off x="8501289" y="4206871"/>
            <a:ext cx="400050" cy="3714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0E5E09-224D-E095-5337-9D47B171B0BA}"/>
              </a:ext>
            </a:extLst>
          </p:cNvPr>
          <p:cNvSpPr txBox="1"/>
          <p:nvPr/>
        </p:nvSpPr>
        <p:spPr>
          <a:xfrm>
            <a:off x="6158139" y="5878907"/>
            <a:ext cx="548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〈 </a:t>
            </a:r>
            <a:r>
              <a:rPr lang="ko-KR" altLang="en-US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주어진 </a:t>
            </a:r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Sprite Atlas </a:t>
            </a:r>
            <a:r>
              <a:rPr lang="ko-KR" altLang="en-US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를 변환하여 캐릭터 렌더링 </a:t>
            </a:r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〉</a:t>
            </a:r>
            <a:endParaRPr lang="en-US" sz="14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9262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rrow: Down 20">
            <a:extLst>
              <a:ext uri="{FF2B5EF4-FFF2-40B4-BE49-F238E27FC236}">
                <a16:creationId xmlns:a16="http://schemas.microsoft.com/office/drawing/2014/main" id="{96FF712F-2F7A-9BFC-E6C9-DBBA5868FB20}"/>
              </a:ext>
            </a:extLst>
          </p:cNvPr>
          <p:cNvSpPr/>
          <p:nvPr/>
        </p:nvSpPr>
        <p:spPr>
          <a:xfrm>
            <a:off x="3638662" y="2685442"/>
            <a:ext cx="618895" cy="2958491"/>
          </a:xfrm>
          <a:prstGeom prst="down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0EBA5C-8320-7329-CC45-A46C925A33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70340"/>
          <a:stretch/>
        </p:blipFill>
        <p:spPr>
          <a:xfrm>
            <a:off x="21" y="0"/>
            <a:ext cx="12191979" cy="20431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E0CD1D-414B-C9B3-BCE3-39639D033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/>
                <a:latin typeface="Pretendard Variable Black" panose="02000003000000020004" pitchFamily="2" charset="-127"/>
                <a:ea typeface="Pretendard Variable Black" panose="02000003000000020004" pitchFamily="2" charset="-127"/>
                <a:cs typeface="Pretendard Variable Black" panose="02000003000000020004" pitchFamily="2" charset="-127"/>
              </a:rPr>
              <a:t>월드 맵 절차적 생성 알고리즘</a:t>
            </a:r>
            <a:endParaRPr lang="en-US" b="1" dirty="0">
              <a:effectLst/>
              <a:latin typeface="Pretendard Variable Black" panose="02000003000000020004" pitchFamily="2" charset="-127"/>
              <a:ea typeface="Pretendard Variable Black" panose="02000003000000020004" pitchFamily="2" charset="-127"/>
              <a:cs typeface="Pretendard Variable Black" panose="02000003000000020004" pitchFamily="2" charset="-127"/>
            </a:endParaRPr>
          </a:p>
        </p:txBody>
      </p:sp>
      <p:pic>
        <p:nvPicPr>
          <p:cNvPr id="6" name="Picture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4E01307A-C39F-659F-6D62-8C57D84338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914" y="2783497"/>
            <a:ext cx="5486400" cy="321823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CF2DFC4-F51B-7728-F5AB-D961E82BBC6A}"/>
              </a:ext>
            </a:extLst>
          </p:cNvPr>
          <p:cNvSpPr/>
          <p:nvPr/>
        </p:nvSpPr>
        <p:spPr>
          <a:xfrm>
            <a:off x="2671761" y="4068154"/>
            <a:ext cx="2552699" cy="9334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TilemapGeneration.py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01D1003-0F7A-3BAC-1B8B-0470647EA4CD}"/>
              </a:ext>
            </a:extLst>
          </p:cNvPr>
          <p:cNvSpPr/>
          <p:nvPr/>
        </p:nvSpPr>
        <p:spPr>
          <a:xfrm>
            <a:off x="371474" y="2783497"/>
            <a:ext cx="2162175" cy="9334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Resource/rooms.txt</a:t>
            </a:r>
          </a:p>
          <a:p>
            <a:pPr algn="ctr"/>
            <a:r>
              <a:rPr lang="en-US" altLang="ko-KR" sz="16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(</a:t>
            </a:r>
            <a:r>
              <a:rPr lang="ko-KR" altLang="en-US" sz="16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방의 정보</a:t>
            </a:r>
            <a:r>
              <a:rPr lang="en-US" altLang="ko-KR" sz="16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)</a:t>
            </a:r>
            <a:endParaRPr lang="en-US" sz="16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DE67C80F-3A18-2F25-5DFC-0B6C50DECBCF}"/>
              </a:ext>
            </a:extLst>
          </p:cNvPr>
          <p:cNvCxnSpPr>
            <a:cxnSpLocks/>
            <a:stCxn id="10" idx="2"/>
            <a:endCxn id="9" idx="1"/>
          </p:cNvCxnSpPr>
          <p:nvPr/>
        </p:nvCxnSpPr>
        <p:spPr>
          <a:xfrm rot="16200000" flipH="1">
            <a:off x="1653195" y="3516313"/>
            <a:ext cx="817932" cy="121919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7C43F6C-7EB4-F681-42F4-96A3ABA4E5DC}"/>
              </a:ext>
            </a:extLst>
          </p:cNvPr>
          <p:cNvSpPr/>
          <p:nvPr/>
        </p:nvSpPr>
        <p:spPr>
          <a:xfrm>
            <a:off x="2809873" y="2492375"/>
            <a:ext cx="2276474" cy="933450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빈 월드 맵</a:t>
            </a:r>
            <a:endParaRPr lang="en-US" altLang="ko-KR" sz="16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  <a:p>
            <a:pPr algn="ctr"/>
            <a:r>
              <a:rPr lang="en-US" sz="16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(class </a:t>
            </a:r>
            <a:r>
              <a:rPr lang="en-US" sz="1600" dirty="0" err="1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Tilemap</a:t>
            </a:r>
            <a:r>
              <a:rPr lang="en-US" sz="16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AAD17AD-8297-2260-75C1-EF7C0B1BC873}"/>
              </a:ext>
            </a:extLst>
          </p:cNvPr>
          <p:cNvSpPr/>
          <p:nvPr/>
        </p:nvSpPr>
        <p:spPr>
          <a:xfrm>
            <a:off x="2809873" y="5643933"/>
            <a:ext cx="2276474" cy="933450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생성된 월드 맵</a:t>
            </a:r>
            <a:endParaRPr lang="en-US" sz="16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F092B6B-67AF-6F06-591B-BFA94CA37DFA}"/>
              </a:ext>
            </a:extLst>
          </p:cNvPr>
          <p:cNvSpPr txBox="1"/>
          <p:nvPr/>
        </p:nvSpPr>
        <p:spPr>
          <a:xfrm>
            <a:off x="942917" y="4196326"/>
            <a:ext cx="13144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(</a:t>
            </a:r>
            <a:r>
              <a:rPr lang="ko-KR" altLang="en-US" sz="16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초기화</a:t>
            </a:r>
            <a:r>
              <a:rPr lang="en-US" altLang="ko-KR" sz="16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)</a:t>
            </a:r>
            <a:endParaRPr lang="en-US" sz="16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8456DB3-0AA3-E921-217E-1EF957AF79B1}"/>
              </a:ext>
            </a:extLst>
          </p:cNvPr>
          <p:cNvSpPr txBox="1"/>
          <p:nvPr/>
        </p:nvSpPr>
        <p:spPr>
          <a:xfrm>
            <a:off x="5881914" y="6249686"/>
            <a:ext cx="548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〈 </a:t>
            </a:r>
            <a:r>
              <a:rPr lang="ko-KR" altLang="en-US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생성된 월드 맵의 모습 </a:t>
            </a:r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(3</a:t>
            </a:r>
            <a:r>
              <a:rPr lang="ko-KR" altLang="en-US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개의 랜덤한 방을 서로 연결</a:t>
            </a:r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)</a:t>
            </a:r>
            <a:r>
              <a:rPr lang="ko-KR" altLang="en-US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 </a:t>
            </a:r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〉</a:t>
            </a:r>
            <a:endParaRPr lang="en-US" sz="14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3273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B4E56-F540-9623-72D2-C925610F3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latin typeface="Pretendard Variable Black" panose="02000003000000020004" pitchFamily="2" charset="-127"/>
                <a:ea typeface="Pretendard Variable Black" panose="02000003000000020004" pitchFamily="2" charset="-127"/>
                <a:cs typeface="Pretendard Variable Black" panose="02000003000000020004" pitchFamily="2" charset="-127"/>
              </a:rPr>
              <a:t>개발 일정</a:t>
            </a:r>
            <a:endParaRPr lang="en-US" b="1" dirty="0">
              <a:latin typeface="Pretendard Variable Black" panose="02000003000000020004" pitchFamily="2" charset="-127"/>
              <a:ea typeface="Pretendard Variable Black" panose="02000003000000020004" pitchFamily="2" charset="-127"/>
              <a:cs typeface="Pretendard Variable Black" panose="02000003000000020004" pitchFamily="2" charset="-127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4AABEEA-AD08-98C2-9871-4EAEBCA6A8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1515172"/>
              </p:ext>
            </p:extLst>
          </p:nvPr>
        </p:nvGraphicFramePr>
        <p:xfrm>
          <a:off x="838200" y="1825625"/>
          <a:ext cx="10515600" cy="4234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1965">
                  <a:extLst>
                    <a:ext uri="{9D8B030D-6E8A-4147-A177-3AD203B41FA5}">
                      <a16:colId xmlns:a16="http://schemas.microsoft.com/office/drawing/2014/main" val="3894222211"/>
                    </a:ext>
                  </a:extLst>
                </a:gridCol>
                <a:gridCol w="4105835">
                  <a:extLst>
                    <a:ext uri="{9D8B030D-6E8A-4147-A177-3AD203B41FA5}">
                      <a16:colId xmlns:a16="http://schemas.microsoft.com/office/drawing/2014/main" val="2773054404"/>
                    </a:ext>
                  </a:extLst>
                </a:gridCol>
                <a:gridCol w="1120588">
                  <a:extLst>
                    <a:ext uri="{9D8B030D-6E8A-4147-A177-3AD203B41FA5}">
                      <a16:colId xmlns:a16="http://schemas.microsoft.com/office/drawing/2014/main" val="1481488847"/>
                    </a:ext>
                  </a:extLst>
                </a:gridCol>
                <a:gridCol w="4137212">
                  <a:extLst>
                    <a:ext uri="{9D8B030D-6E8A-4147-A177-3AD203B41FA5}">
                      <a16:colId xmlns:a16="http://schemas.microsoft.com/office/drawing/2014/main" val="3414662047"/>
                    </a:ext>
                  </a:extLst>
                </a:gridCol>
              </a:tblGrid>
              <a:tr h="621740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주차</a:t>
                      </a:r>
                      <a:endParaRPr lang="en-US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개발 내용</a:t>
                      </a:r>
                      <a:endParaRPr lang="en-US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주차</a:t>
                      </a:r>
                      <a:endParaRPr lang="en-US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개발 내용</a:t>
                      </a:r>
                      <a:endParaRPr lang="en-US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5821429"/>
                  </a:ext>
                </a:extLst>
              </a:tr>
              <a:tr h="90319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1 </a:t>
                      </a: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주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600" strike="sngStrike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pico2d </a:t>
                      </a:r>
                      <a:r>
                        <a:rPr lang="ko-KR" altLang="en-US" sz="1600" strike="sngStrike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프레임워크 제작</a:t>
                      </a:r>
                      <a:endParaRPr lang="en-US" sz="1600" strike="sngStrike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5 </a:t>
                      </a: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주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몬스터 제작</a:t>
                      </a:r>
                      <a:endParaRPr lang="en-US" altLang="ko-KR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플레이어 대 몬스터 전투 시스템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2066282"/>
                  </a:ext>
                </a:extLst>
              </a:tr>
              <a:tr h="90319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2 </a:t>
                      </a: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주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ko-KR" altLang="en-US" sz="1600" strike="sngStrike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타일맵 시스템</a:t>
                      </a:r>
                      <a:endParaRPr lang="en-US" altLang="ko-KR" sz="1600" strike="sngStrike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ko-KR" altLang="en-US" sz="1600" strike="sngStrike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테스트 맵 제작</a:t>
                      </a:r>
                      <a:endParaRPr lang="en-US" sz="1600" strike="sngStrike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6 </a:t>
                      </a: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주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보스 몬스터</a:t>
                      </a:r>
                      <a:r>
                        <a:rPr lang="en-US" altLang="ko-KR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이벤트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1586254"/>
                  </a:ext>
                </a:extLst>
              </a:tr>
              <a:tr h="90319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3 </a:t>
                      </a: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주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ko-KR" altLang="en-US" sz="1600" strike="sngStrike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플레이어 이동</a:t>
                      </a:r>
                      <a:endParaRPr lang="en-US" altLang="ko-KR" sz="1600" strike="sngStrike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strike="sngStrike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플레이어 애니메이션</a:t>
                      </a:r>
                      <a:endParaRPr lang="en-US" sz="1600" strike="sngStrike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7 </a:t>
                      </a: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주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게임 사운드</a:t>
                      </a:r>
                      <a:endParaRPr lang="en-US" altLang="ko-KR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유저 인터페이스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3305827"/>
                  </a:ext>
                </a:extLst>
              </a:tr>
              <a:tr h="90319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4 </a:t>
                      </a: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주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strike="sngStrike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마을 맵 제작</a:t>
                      </a:r>
                      <a:endParaRPr lang="en-US" altLang="ko-KR" sz="1600" strike="sngStrike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ko-KR" altLang="en-US" sz="1600" strike="sngStrike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필드 맵 절차적 생성 알고리즘</a:t>
                      </a:r>
                      <a:endParaRPr lang="en-US" sz="1600" strike="sngStrike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8 </a:t>
                      </a: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주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메인 메뉴 제작</a:t>
                      </a:r>
                      <a:r>
                        <a:rPr lang="en-US" altLang="ko-KR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프레젠테이션 준비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39533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748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E05DA294FFD5784787D5AB72E0DED182" ma:contentTypeVersion="5" ma:contentTypeDescription="새 문서를 만듭니다." ma:contentTypeScope="" ma:versionID="0532620af8a1e02695ecc9dbf914184d">
  <xsd:schema xmlns:xsd="http://www.w3.org/2001/XMLSchema" xmlns:xs="http://www.w3.org/2001/XMLSchema" xmlns:p="http://schemas.microsoft.com/office/2006/metadata/properties" xmlns:ns3="9355d4e4-c342-4770-8d34-c37815e2beaf" targetNamespace="http://schemas.microsoft.com/office/2006/metadata/properties" ma:root="true" ma:fieldsID="6137a1bdfc2e4c360d99db5aa3d4fbff" ns3:_="">
    <xsd:import namespace="9355d4e4-c342-4770-8d34-c37815e2bea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355d4e4-c342-4770-8d34-c37815e2bea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CA1DF9D-D5B1-4E65-BA8E-8A007946C98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175BBA5-2C77-4E3C-A289-6FDC59A394F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355d4e4-c342-4770-8d34-c37815e2bea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6222AAC-61A8-428B-8BCC-A71A78145481}">
  <ds:schemaRefs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purl.org/dc/elements/1.1/"/>
    <ds:schemaRef ds:uri="http://schemas.microsoft.com/office/infopath/2007/PartnerControls"/>
    <ds:schemaRef ds:uri="http://www.w3.org/XML/1998/namespace"/>
    <ds:schemaRef ds:uri="9355d4e4-c342-4770-8d34-c37815e2beaf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800</TotalTime>
  <Words>312</Words>
  <Application>Microsoft Office PowerPoint</Application>
  <PresentationFormat>Widescreen</PresentationFormat>
  <Paragraphs>78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둥근모꼴</vt:lpstr>
      <vt:lpstr>Calibri</vt:lpstr>
      <vt:lpstr>Arial</vt:lpstr>
      <vt:lpstr>Calibri Light</vt:lpstr>
      <vt:lpstr>Pretendard Variable SemiBold</vt:lpstr>
      <vt:lpstr>Courier New</vt:lpstr>
      <vt:lpstr>Pretendard Variable Black</vt:lpstr>
      <vt:lpstr>Office Theme</vt:lpstr>
      <vt:lpstr>Project-Rogue</vt:lpstr>
      <vt:lpstr>개요</vt:lpstr>
      <vt:lpstr>Pico2d 프레임워크 - Picowork</vt:lpstr>
      <vt:lpstr>타일맵 시스템</vt:lpstr>
      <vt:lpstr>플레이어 이동 · 애니메이션</vt:lpstr>
      <vt:lpstr>월드 맵 절차적 생성 알고리즘</vt:lpstr>
      <vt:lpstr>개발 일정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Project-Rogue</dc:title>
  <dc:creator>김도엽(2022180003)</dc:creator>
  <cp:lastModifiedBy>김도엽(2022180003)</cp:lastModifiedBy>
  <cp:revision>33</cp:revision>
  <dcterms:created xsi:type="dcterms:W3CDTF">2023-10-16T10:36:36Z</dcterms:created>
  <dcterms:modified xsi:type="dcterms:W3CDTF">2023-11-14T12:57:40Z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0x010100E05DA294FFD5784787D5AB72E0DED182</vt:lpwstr>
  </property>
</Properties>
</file>

<file path=docProps/thumbnail.jpeg>
</file>